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79" r:id="rId4"/>
    <p:sldId id="270" r:id="rId5"/>
    <p:sldId id="280" r:id="rId6"/>
    <p:sldId id="281" r:id="rId7"/>
    <p:sldId id="282" r:id="rId8"/>
    <p:sldId id="271" r:id="rId9"/>
    <p:sldId id="272" r:id="rId10"/>
    <p:sldId id="273" r:id="rId11"/>
    <p:sldId id="275" r:id="rId12"/>
    <p:sldId id="283" r:id="rId13"/>
    <p:sldId id="284" r:id="rId14"/>
    <p:sldId id="285" r:id="rId15"/>
    <p:sldId id="286" r:id="rId16"/>
    <p:sldId id="276" r:id="rId17"/>
    <p:sldId id="287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CC"/>
    <a:srgbClr val="66FFFF"/>
    <a:srgbClr val="66CC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57356" autoAdjust="0"/>
  </p:normalViewPr>
  <p:slideViewPr>
    <p:cSldViewPr>
      <p:cViewPr varScale="1">
        <p:scale>
          <a:sx n="65" d="100"/>
          <a:sy n="65" d="100"/>
        </p:scale>
        <p:origin x="-296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28.09.2023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28.09.2023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28.09.2023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15616" y="188640"/>
            <a:ext cx="7848872" cy="3240360"/>
          </a:xfrm>
        </p:spPr>
        <p:txBody>
          <a:bodyPr>
            <a:noAutofit/>
          </a:bodyPr>
          <a:lstStyle/>
          <a:p>
            <a:pPr algn="ctr"/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 </a:t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b="1" dirty="0" smtClean="0"/>
              <a:t> 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 </a:t>
            </a:r>
            <a:br>
              <a:rPr lang="ru-RU" sz="1800" dirty="0" smtClean="0"/>
            </a:br>
            <a:r>
              <a:rPr lang="ru-RU" sz="1800" dirty="0" smtClean="0"/>
              <a:t> </a:t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>
                <a:solidFill>
                  <a:schemeClr val="accent5">
                    <a:lumMod val="75000"/>
                  </a:schemeClr>
                </a:solidFill>
              </a:rPr>
              <a:t> </a:t>
            </a:r>
            <a:r>
              <a:rPr lang="ru-RU" sz="1800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Образовательная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программа дошкольного образования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муниципального автономного дошкольного образовательного учреждения 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«Детский сад №414 комбинированного вида»  Ново-Савиновского района г.Казани </a:t>
            </a:r>
            <a:r>
              <a:rPr lang="ru-RU" sz="18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800" b="1" dirty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43608" y="3356992"/>
            <a:ext cx="7920880" cy="3240360"/>
          </a:xfrm>
        </p:spPr>
        <p:txBody>
          <a:bodyPr>
            <a:normAutofit fontScale="77500" lnSpcReduction="20000"/>
          </a:bodyPr>
          <a:lstStyle/>
          <a:p>
            <a:pPr algn="ctr"/>
            <a:endParaRPr lang="ru-RU" sz="4400" b="1" i="1" dirty="0" smtClean="0">
              <a:solidFill>
                <a:srgbClr val="990033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3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Разработана в соответствии с федеральным государственным образовательным стандартом дошкольного образования</a:t>
            </a:r>
            <a:r>
              <a:rPr lang="ru-RU" sz="23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3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3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(утвержден приказом </a:t>
            </a:r>
            <a:r>
              <a:rPr lang="ru-RU" sz="2300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Минобрнауки</a:t>
            </a:r>
            <a:r>
              <a:rPr lang="ru-RU" sz="23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России от 17 октября 2013 г. № 1155, зарегистрировано в Минюсте России 14 ноября 2013 г., регистрационный № 30384; в редакции приказа </a:t>
            </a:r>
            <a:r>
              <a:rPr lang="ru-RU" sz="2300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Минпросвещения</a:t>
            </a:r>
            <a:r>
              <a:rPr lang="ru-RU" sz="23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России от 8 ноября 2022 г.                     № 955, зарегистрировано в Минюсте России 6 февраля 2023 г., регистрационный № 72264);</a:t>
            </a:r>
            <a:br>
              <a:rPr lang="ru-RU" sz="23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3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3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федеральной образовательной программой дошкольного образования</a:t>
            </a:r>
            <a:r>
              <a:rPr lang="ru-RU" sz="23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(утверждена приказом </a:t>
            </a:r>
            <a:r>
              <a:rPr lang="ru-RU" sz="2300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Минпросвещения</a:t>
            </a:r>
            <a:r>
              <a:rPr lang="ru-RU" sz="23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России от 25 ноября 2022 г. № 1028, зарегистрировано в Минюсте России 28 декабря 2022 г.,                            регистрационный  № 71847)</a:t>
            </a:r>
            <a:endParaRPr lang="ru-RU" sz="2300" b="1" i="1" dirty="0" smtClean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i="1" dirty="0" smtClean="0">
              <a:solidFill>
                <a:srgbClr val="990033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6323032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Цель  программы достигается через решение следующих задач: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обеспечение единых для Российской Федерации содержания ДО и планируемых результатов освоения образовательной программы ДО;</a:t>
            </a:r>
            <a:br>
              <a:rPr lang="ru-RU" sz="16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приобщение детей (в соответствии с возрастными особенностями) к базовым ценностям российского народа - жизнь, достоинство, права и свободы человека, патриотизм, гражданственность, высокие нравственные идеалы, крепкая семья, созидательный труд, приоритет духовного над материальным, гуманизм, милосердие, справедливость, коллективизм, взаимопомощь и взаимоуважение, историческая память и преемственность поколений, единство народов России; </a:t>
            </a:r>
            <a:br>
              <a:rPr lang="ru-RU" sz="16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создание условий для формирования ценностного отношения к окружающему миру, становления опыта действий и поступков на основе осмысления ценностей;</a:t>
            </a:r>
            <a:br>
              <a:rPr lang="ru-RU" sz="16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построение (структурирование) содержания образовательной деятельности на основе учёта возрастных и индивидуальных особенностей развития;</a:t>
            </a:r>
            <a:br>
              <a:rPr lang="ru-RU" sz="16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создание условий для равного доступа к образованию для всех детей дошкольного возраста с учётом разнообразия образовательных потребностей и индивидуальных возможностей;</a:t>
            </a:r>
            <a:br>
              <a:rPr lang="ru-RU" sz="16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охрана и укрепление физического и психического здоровья детей, в том числе их эмоционального благополучия;</a:t>
            </a:r>
            <a:br>
              <a:rPr lang="ru-RU" sz="16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обеспечение развития физических, личностных, нравственных качеств и основ патриотизма, интеллектуальных и художественно-творческих способностей ребёнка, его инициативности, самостоятельности и ответственности;</a:t>
            </a:r>
            <a:br>
              <a:rPr lang="ru-RU" sz="16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обеспечение психолого-педагогической поддержки семьи и повышение компетентности родителей (законных представителей) в вопросах воспитания, обучения и развития, охраны и укрепления здоровья детей, обеспечения их безопасности;</a:t>
            </a:r>
            <a:br>
              <a:rPr lang="ru-RU" sz="16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достижение детьми на этапе завершения ДО уровня развития, необходимого и достаточного для успешного освоения ими образовательных программ начального общего образования; </a:t>
            </a:r>
            <a:br>
              <a:rPr lang="ru-RU" sz="16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 создание условий для совершенствования родного татарского языка, обучение детей татарскому языку как второму государственному языку русскоязычных детей  в соответствии с пожеланиями родителей, ознакомление детей с культурными традициями татарского и других народов, проживающих в Республике Татарстан.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300062" y="12357992"/>
            <a:ext cx="2406679" cy="1869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1115616" y="274320"/>
            <a:ext cx="7818072" cy="6323032"/>
          </a:xfrm>
        </p:spPr>
        <p:txBody>
          <a:bodyPr>
            <a:normAutofit fontScale="90000"/>
          </a:bodyPr>
          <a:lstStyle/>
          <a:p>
            <a:pPr marL="432000" indent="-324000">
              <a:lnSpc>
                <a:spcPct val="100000"/>
              </a:lnSpc>
            </a:pPr>
            <a:r>
              <a:rPr lang="ru-RU" sz="2800" b="1" spc="-1" dirty="0" smtClean="0">
                <a:solidFill>
                  <a:srgbClr val="C00000"/>
                </a:solidFill>
                <a:latin typeface="Trebuchet MS"/>
                <a:ea typeface="DejaVu Sans"/>
              </a:rPr>
              <a:t/>
            </a:r>
            <a:br>
              <a:rPr lang="ru-RU" sz="2800" b="1" spc="-1" dirty="0" smtClean="0">
                <a:solidFill>
                  <a:srgbClr val="C00000"/>
                </a:solidFill>
                <a:latin typeface="Trebuchet MS"/>
                <a:ea typeface="DejaVu Sans"/>
              </a:rPr>
            </a:br>
            <a:r>
              <a:rPr lang="ru-RU" sz="2800" b="1" spc="-1" dirty="0" smtClean="0">
                <a:solidFill>
                  <a:srgbClr val="C00000"/>
                </a:solidFill>
                <a:latin typeface="Trebuchet MS"/>
                <a:ea typeface="DejaVu Sans"/>
              </a:rPr>
              <a:t/>
            </a:r>
            <a:br>
              <a:rPr lang="ru-RU" sz="2800" b="1" spc="-1" dirty="0" smtClean="0">
                <a:solidFill>
                  <a:srgbClr val="C00000"/>
                </a:solidFill>
                <a:latin typeface="Trebuchet MS"/>
                <a:ea typeface="DejaVu Sans"/>
              </a:rPr>
            </a:br>
            <a:r>
              <a:rPr lang="ru-RU" sz="2800" b="1" spc="-1" dirty="0" smtClean="0">
                <a:solidFill>
                  <a:srgbClr val="C00000"/>
                </a:solidFill>
                <a:latin typeface="Times New Roman" pitchFamily="18" charset="0"/>
                <a:ea typeface="DejaVu Sans"/>
                <a:cs typeface="Times New Roman" pitchFamily="18" charset="0"/>
              </a:rPr>
              <a:t>Программа определяет содержательные линии образовательной деятельности по основным направлениям развития детей раннего и дошкольного возраста</a:t>
            </a:r>
            <a:r>
              <a:rPr lang="ru-RU" sz="2800" spc="-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spc="-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rgbClr val="2805F7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solidFill>
                  <a:srgbClr val="2805F7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spc="-1" dirty="0" smtClean="0">
                <a:solidFill>
                  <a:srgbClr val="73330C"/>
                </a:solidFill>
                <a:latin typeface="Times New Roman" pitchFamily="18" charset="0"/>
                <a:cs typeface="Times New Roman" pitchFamily="18" charset="0"/>
              </a:rPr>
              <a:t>Социально-коммуникативное развитие;</a:t>
            </a:r>
            <a:r>
              <a:rPr lang="ru-RU" sz="2200" spc="-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spc="-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spc="-1" dirty="0" smtClean="0">
                <a:solidFill>
                  <a:srgbClr val="73330C"/>
                </a:solidFill>
                <a:latin typeface="Times New Roman" pitchFamily="18" charset="0"/>
                <a:cs typeface="Times New Roman" pitchFamily="18" charset="0"/>
              </a:rPr>
              <a:t>Познавательное развитие;</a:t>
            </a:r>
            <a:r>
              <a:rPr lang="ru-RU" sz="2200" spc="-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spc="-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spc="-1" dirty="0" smtClean="0">
                <a:solidFill>
                  <a:srgbClr val="73330C"/>
                </a:solidFill>
                <a:latin typeface="Times New Roman" pitchFamily="18" charset="0"/>
                <a:cs typeface="Times New Roman" pitchFamily="18" charset="0"/>
              </a:rPr>
              <a:t>Речевое развитие;</a:t>
            </a:r>
            <a:r>
              <a:rPr lang="ru-RU" sz="2200" spc="-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spc="-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spc="-1" dirty="0" smtClean="0">
                <a:solidFill>
                  <a:srgbClr val="73330C"/>
                </a:solidFill>
                <a:latin typeface="Times New Roman" pitchFamily="18" charset="0"/>
                <a:cs typeface="Times New Roman" pitchFamily="18" charset="0"/>
              </a:rPr>
              <a:t>Художественно-эстетическое развитие;</a:t>
            </a:r>
            <a:r>
              <a:rPr lang="ru-RU" sz="2200" spc="-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spc="-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spc="-1" dirty="0" smtClean="0">
                <a:solidFill>
                  <a:srgbClr val="73330C"/>
                </a:solidFill>
                <a:latin typeface="Times New Roman" pitchFamily="18" charset="0"/>
                <a:cs typeface="Times New Roman" pitchFamily="18" charset="0"/>
              </a:rPr>
              <a:t>Физическое развитие.</a:t>
            </a:r>
            <a:r>
              <a:rPr lang="ru-RU" sz="2200" spc="-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spc="-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spc="-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spc="-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spc="-1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200" spc="-1" dirty="0" smtClean="0">
                <a:solidFill>
                  <a:srgbClr val="73330C"/>
                </a:solidFill>
                <a:latin typeface="Times New Roman" pitchFamily="18" charset="0"/>
                <a:cs typeface="Times New Roman" pitchFamily="18" charset="0"/>
              </a:rPr>
              <a:t>В каждой образовательной области определены </a:t>
            </a:r>
            <a:r>
              <a:rPr lang="ru-RU" sz="2200" b="1" spc="-1" dirty="0" smtClean="0">
                <a:solidFill>
                  <a:srgbClr val="73330C"/>
                </a:solidFill>
                <a:latin typeface="Times New Roman" pitchFamily="18" charset="0"/>
                <a:cs typeface="Times New Roman" pitchFamily="18" charset="0"/>
              </a:rPr>
              <a:t>задачи и содержание </a:t>
            </a:r>
            <a:r>
              <a:rPr lang="ru-RU" sz="2200" spc="-1" dirty="0" smtClean="0">
                <a:solidFill>
                  <a:srgbClr val="73330C"/>
                </a:solidFill>
                <a:latin typeface="Times New Roman" pitchFamily="18" charset="0"/>
                <a:cs typeface="Times New Roman" pitchFamily="18" charset="0"/>
              </a:rPr>
              <a:t>образовательной деятельности по возрастам (от 2-х месяцев до 7 лет); </a:t>
            </a:r>
            <a:r>
              <a:rPr lang="ru-RU" sz="2200" b="1" spc="-1" dirty="0" smtClean="0">
                <a:solidFill>
                  <a:srgbClr val="73330C"/>
                </a:solidFill>
                <a:latin typeface="Times New Roman" pitchFamily="18" charset="0"/>
                <a:cs typeface="Times New Roman" pitchFamily="18" charset="0"/>
              </a:rPr>
              <a:t>задачи воспитания, </a:t>
            </a:r>
            <a:r>
              <a:rPr lang="ru-RU" sz="2200" spc="-1" dirty="0" smtClean="0">
                <a:solidFill>
                  <a:srgbClr val="73330C"/>
                </a:solidFill>
                <a:latin typeface="Times New Roman" pitchFamily="18" charset="0"/>
                <a:cs typeface="Times New Roman" pitchFamily="18" charset="0"/>
              </a:rPr>
              <a:t>направленные на приобщение детей к ценностям российского народа.</a:t>
            </a:r>
            <a:r>
              <a:rPr lang="ru-RU" sz="2200" spc="-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spc="-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spc="-1" dirty="0" smtClean="0">
                <a:solidFill>
                  <a:srgbClr val="73330C"/>
                </a:solidFill>
                <a:latin typeface="Times New Roman" pitchFamily="18" charset="0"/>
                <a:cs typeface="Times New Roman" pitchFamily="18" charset="0"/>
              </a:rPr>
              <a:t>При реализации задач и содержания ООП программы МАДОУ обеспечивается </a:t>
            </a:r>
            <a:r>
              <a:rPr lang="ru-RU" sz="2200" b="1" i="1" spc="-1" dirty="0" smtClean="0">
                <a:solidFill>
                  <a:srgbClr val="73330C"/>
                </a:solidFill>
                <a:latin typeface="Times New Roman" pitchFamily="18" charset="0"/>
                <a:cs typeface="Times New Roman" pitchFamily="18" charset="0"/>
              </a:rPr>
              <a:t>интеграция воспитания и обучения </a:t>
            </a:r>
            <a:r>
              <a:rPr lang="ru-RU" sz="2200" spc="-1" dirty="0" smtClean="0">
                <a:solidFill>
                  <a:srgbClr val="73330C"/>
                </a:solidFill>
                <a:latin typeface="Times New Roman" pitchFamily="18" charset="0"/>
                <a:cs typeface="Times New Roman" pitchFamily="18" charset="0"/>
              </a:rPr>
              <a:t>в едином образовательном процессе.</a:t>
            </a:r>
            <a:r>
              <a:rPr lang="ru-RU" sz="2800" spc="-1" dirty="0" smtClean="0">
                <a:latin typeface="Arial"/>
              </a:rPr>
              <a:t/>
            </a:r>
            <a:br>
              <a:rPr lang="ru-RU" sz="2800" spc="-1" dirty="0" smtClean="0">
                <a:latin typeface="Arial"/>
              </a:rPr>
            </a:b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6035000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2200" b="1" spc="-1" dirty="0" smtClean="0">
                <a:solidFill>
                  <a:srgbClr val="2A5010"/>
                </a:solidFill>
                <a:latin typeface="Times New Roman" pitchFamily="18" charset="0"/>
                <a:cs typeface="Times New Roman" pitchFamily="18" charset="0"/>
              </a:rPr>
              <a:t>Особенности образовательной деятельности разных видов и культурных практик</a:t>
            </a:r>
            <a:br>
              <a:rPr lang="ru-RU" sz="2200" b="1" spc="-1" dirty="0" smtClean="0">
                <a:solidFill>
                  <a:srgbClr val="2A501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i="1" spc="-1" dirty="0" smtClean="0">
                <a:solidFill>
                  <a:srgbClr val="73330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spc="-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Образовательная деятельность в ДОО включает: </a:t>
            </a:r>
            <a:r>
              <a:rPr lang="ru-RU" sz="2200" spc="-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spc="-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spc="-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200" spc="-1" dirty="0" smtClean="0">
                <a:solidFill>
                  <a:srgbClr val="73330C"/>
                </a:solidFill>
                <a:latin typeface="Times New Roman" pitchFamily="18" charset="0"/>
                <a:cs typeface="Times New Roman" pitchFamily="18" charset="0"/>
              </a:rPr>
              <a:t>образовательную деятельность, осуществляемую в процессе организации различных видов детской деятельности;</a:t>
            </a:r>
            <a:r>
              <a:rPr lang="ru-RU" sz="2200" spc="-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spc="-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spc="-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200" spc="-1" dirty="0" smtClean="0">
                <a:solidFill>
                  <a:srgbClr val="73330C"/>
                </a:solidFill>
                <a:latin typeface="Times New Roman" pitchFamily="18" charset="0"/>
                <a:cs typeface="Times New Roman" pitchFamily="18" charset="0"/>
              </a:rPr>
              <a:t>образовательную деятельность в ходе режимных процессов;</a:t>
            </a:r>
            <a:r>
              <a:rPr lang="ru-RU" sz="2200" spc="-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spc="-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spc="-1" dirty="0" smtClean="0">
                <a:solidFill>
                  <a:srgbClr val="73330C"/>
                </a:solidFill>
                <a:latin typeface="Times New Roman" pitchFamily="18" charset="0"/>
                <a:cs typeface="Times New Roman" pitchFamily="18" charset="0"/>
              </a:rPr>
              <a:t>самостоятельную деятельность детей;</a:t>
            </a:r>
            <a:r>
              <a:rPr lang="ru-RU" sz="2200" spc="-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spc="-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spc="-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200" spc="-1" dirty="0" smtClean="0">
                <a:solidFill>
                  <a:srgbClr val="73330C"/>
                </a:solidFill>
                <a:latin typeface="Times New Roman" pitchFamily="18" charset="0"/>
                <a:cs typeface="Times New Roman" pitchFamily="18" charset="0"/>
              </a:rPr>
              <a:t>взаимодействие с семьями детей по реализации ОП ДО. </a:t>
            </a:r>
            <a:br>
              <a:rPr lang="ru-RU" sz="2200" spc="-1" dirty="0" smtClean="0">
                <a:solidFill>
                  <a:srgbClr val="73330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spc="-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spc="-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spc="-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Игра </a:t>
            </a:r>
            <a:r>
              <a:rPr lang="ru-RU" sz="2200" spc="-1" dirty="0" smtClean="0">
                <a:solidFill>
                  <a:srgbClr val="73330C"/>
                </a:solidFill>
                <a:latin typeface="Times New Roman" pitchFamily="18" charset="0"/>
                <a:cs typeface="Times New Roman" pitchFamily="18" charset="0"/>
              </a:rPr>
              <a:t>занимает центральное место в жизни ребенка, преобладает в самостоятельной деятельности;</a:t>
            </a:r>
            <a:r>
              <a:rPr lang="ru-RU" sz="2200" spc="-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spc="-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u="sng" spc="-1" dirty="0" smtClean="0">
                <a:solidFill>
                  <a:srgbClr val="73330C"/>
                </a:solidFill>
                <a:latin typeface="Times New Roman" pitchFamily="18" charset="0"/>
                <a:cs typeface="Times New Roman" pitchFamily="18" charset="0"/>
              </a:rPr>
              <a:t>выполняет различные функции: </a:t>
            </a:r>
            <a:r>
              <a:rPr lang="ru-RU" sz="2200" spc="-1" dirty="0" smtClean="0">
                <a:solidFill>
                  <a:srgbClr val="73330C"/>
                </a:solidFill>
                <a:latin typeface="Times New Roman" pitchFamily="18" charset="0"/>
                <a:cs typeface="Times New Roman" pitchFamily="18" charset="0"/>
              </a:rPr>
              <a:t>обучающую, познавательную, развивающую, воспитательную, коммуникативную, </a:t>
            </a:r>
            <a:r>
              <a:rPr lang="ru-RU" sz="2200" spc="-1" dirty="0" err="1" smtClean="0">
                <a:solidFill>
                  <a:srgbClr val="73330C"/>
                </a:solidFill>
                <a:latin typeface="Times New Roman" pitchFamily="18" charset="0"/>
                <a:cs typeface="Times New Roman" pitchFamily="18" charset="0"/>
              </a:rPr>
              <a:t>эмоциогенную</a:t>
            </a:r>
            <a:r>
              <a:rPr lang="ru-RU" sz="2200" spc="-1" dirty="0" smtClean="0">
                <a:solidFill>
                  <a:srgbClr val="73330C"/>
                </a:solidFill>
                <a:latin typeface="Times New Roman" pitchFamily="18" charset="0"/>
                <a:cs typeface="Times New Roman" pitchFamily="18" charset="0"/>
              </a:rPr>
              <a:t>, развлекательную, диагностическую, психотерапевтическую и др.</a:t>
            </a:r>
            <a:r>
              <a:rPr lang="ru-RU" sz="2200" spc="-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spc="-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spc="-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200" spc="-1" dirty="0" smtClean="0">
                <a:solidFill>
                  <a:srgbClr val="73330C"/>
                </a:solidFill>
                <a:latin typeface="Times New Roman" pitchFamily="18" charset="0"/>
                <a:cs typeface="Times New Roman" pitchFamily="18" charset="0"/>
              </a:rPr>
              <a:t>выступает как форма организации жизни и деятельности детей, средство разностороннего развития их личности; метод или прием обучения; средство саморазвития, самовоспитания, самообучения, </a:t>
            </a:r>
            <a:r>
              <a:rPr lang="ru-RU" sz="2200" spc="-1" dirty="0" err="1" smtClean="0">
                <a:solidFill>
                  <a:srgbClr val="73330C"/>
                </a:solidFill>
                <a:latin typeface="Times New Roman" pitchFamily="18" charset="0"/>
                <a:cs typeface="Times New Roman" pitchFamily="18" charset="0"/>
              </a:rPr>
              <a:t>саморегуляции</a:t>
            </a:r>
            <a:r>
              <a:rPr lang="ru-RU" sz="1600" spc="-1" dirty="0" smtClean="0">
                <a:solidFill>
                  <a:srgbClr val="73330C"/>
                </a:solidFill>
                <a:latin typeface="Trebuchet MS"/>
              </a:rPr>
              <a:t>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6395040"/>
          </a:xfrm>
        </p:spPr>
        <p:txBody>
          <a:bodyPr>
            <a:normAutofit fontScale="90000"/>
          </a:bodyPr>
          <a:lstStyle/>
          <a:p>
            <a:pPr marL="343080" indent="-343080">
              <a:lnSpc>
                <a:spcPct val="100000"/>
              </a:lnSpc>
              <a:tabLst>
                <a:tab pos="0" algn="l"/>
              </a:tabLst>
            </a:pPr>
            <a:r>
              <a:rPr lang="ru-RU" sz="2200" spc="-1" dirty="0" smtClean="0">
                <a:solidFill>
                  <a:srgbClr val="73330C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spc="-1" dirty="0" smtClean="0">
                <a:solidFill>
                  <a:srgbClr val="73330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spc="-1" dirty="0" smtClean="0">
                <a:solidFill>
                  <a:srgbClr val="73330C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spc="-1" dirty="0" smtClean="0">
                <a:solidFill>
                  <a:srgbClr val="73330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spc="-1" dirty="0" smtClean="0">
                <a:solidFill>
                  <a:srgbClr val="73330C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spc="-1" dirty="0" smtClean="0">
                <a:solidFill>
                  <a:srgbClr val="73330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spc="-1" dirty="0" smtClean="0">
                <a:solidFill>
                  <a:srgbClr val="73330C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spc="-1" dirty="0" smtClean="0">
                <a:solidFill>
                  <a:srgbClr val="73330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spc="-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Занятие </a:t>
            </a:r>
            <a:r>
              <a:rPr lang="ru-RU" sz="2200" b="1" spc="-1" dirty="0" smtClean="0">
                <a:solidFill>
                  <a:srgbClr val="73330C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200" spc="-1" dirty="0" smtClean="0">
                <a:solidFill>
                  <a:srgbClr val="73330C"/>
                </a:solidFill>
                <a:latin typeface="Times New Roman" pitchFamily="18" charset="0"/>
                <a:cs typeface="Times New Roman" pitchFamily="18" charset="0"/>
              </a:rPr>
              <a:t>это занимательное и интересное для детей дело, которое развивает их;</a:t>
            </a:r>
            <a:r>
              <a:rPr lang="ru-RU" sz="2200" spc="-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spc="-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spc="-1" dirty="0" smtClean="0">
                <a:solidFill>
                  <a:srgbClr val="73330C"/>
                </a:solidFill>
                <a:latin typeface="Times New Roman" pitchFamily="18" charset="0"/>
                <a:cs typeface="Times New Roman" pitchFamily="18" charset="0"/>
              </a:rPr>
              <a:t>форма организации обучения, наряду с экскурсиями, дидактическими играми, играми-путешествиями и др. Может быть в виде образовательных ситуаций, тематических событий, проектной деятельности, проблемно-обучающих ситуаций, интегрирующих содержание ОО;</a:t>
            </a:r>
            <a:r>
              <a:rPr lang="ru-RU" sz="2200" spc="-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spc="-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spc="-1" dirty="0" smtClean="0">
                <a:solidFill>
                  <a:srgbClr val="73330C"/>
                </a:solidFill>
                <a:latin typeface="Times New Roman" pitchFamily="18" charset="0"/>
                <a:cs typeface="Times New Roman" pitchFamily="18" charset="0"/>
              </a:rPr>
              <a:t>деятельность, которую организует педагог и в ходе которой дети осваивают одну или несколько образовательных областей в интеграции.</a:t>
            </a:r>
            <a:r>
              <a:rPr lang="ru-RU" sz="2200" spc="-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spc="-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spc="-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spc="-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spc="-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Культурные практики </a:t>
            </a:r>
            <a:r>
              <a:rPr lang="ru-RU" sz="2200" spc="-1" dirty="0" smtClean="0">
                <a:solidFill>
                  <a:srgbClr val="73330C"/>
                </a:solidFill>
                <a:latin typeface="Times New Roman" pitchFamily="18" charset="0"/>
                <a:cs typeface="Times New Roman" pitchFamily="18" charset="0"/>
              </a:rPr>
              <a:t>проходят во второй половине дня; ориентированы на проявление детьми самостоятельности и творчества, активности и инициативности в разных видах деятельности;</a:t>
            </a:r>
            <a:r>
              <a:rPr lang="ru-RU" sz="2200" spc="-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spc="-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spc="-1" dirty="0" smtClean="0">
                <a:solidFill>
                  <a:srgbClr val="73330C"/>
                </a:solidFill>
                <a:latin typeface="Times New Roman" pitchFamily="18" charset="0"/>
                <a:cs typeface="Times New Roman" pitchFamily="18" charset="0"/>
              </a:rPr>
              <a:t>предусматривают разные варианты: игровую, продуктивную, познавательно-исследовательскую практики, чтение художественной  литературы;</a:t>
            </a:r>
            <a:r>
              <a:rPr lang="ru-RU" sz="2200" spc="-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spc="-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spc="-1" dirty="0" smtClean="0">
                <a:solidFill>
                  <a:srgbClr val="73330C"/>
                </a:solidFill>
                <a:latin typeface="Times New Roman" pitchFamily="18" charset="0"/>
                <a:cs typeface="Times New Roman" pitchFamily="18" charset="0"/>
              </a:rPr>
              <a:t>могут быть разной тематики, которую определяет педагог на основе интереса детей к окружающему, значимых событий, художественной литературы.</a:t>
            </a:r>
            <a:r>
              <a:rPr lang="ru-RU" sz="4400" spc="-1" dirty="0" smtClean="0">
                <a:latin typeface="Arial"/>
              </a:rPr>
              <a:t/>
            </a:r>
            <a:br>
              <a:rPr lang="ru-RU" sz="4400" spc="-1" dirty="0" smtClean="0">
                <a:latin typeface="Arial"/>
              </a:rPr>
            </a:br>
            <a:r>
              <a:rPr lang="ru-RU" sz="4400" spc="-1" dirty="0" smtClean="0">
                <a:latin typeface="Arial"/>
              </a:rPr>
              <a:t/>
            </a:r>
            <a:br>
              <a:rPr lang="ru-RU" sz="4400" spc="-1" dirty="0" smtClean="0">
                <a:latin typeface="Arial"/>
              </a:rPr>
            </a:b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658368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800" b="1" spc="-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Особенности взаимодействия педагогического коллектива с семьями обучающихся</a:t>
            </a:r>
            <a:r>
              <a:rPr lang="ru-RU" sz="1800" b="1" spc="-1" dirty="0" smtClean="0">
                <a:solidFill>
                  <a:srgbClr val="2A501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spc="-1" dirty="0" smtClean="0">
                <a:solidFill>
                  <a:srgbClr val="2A501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i="1" u="sng" spc="-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Цели</a:t>
            </a:r>
            <a:r>
              <a:rPr lang="ru-RU" sz="1800" spc="-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spc="-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spc="-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обеспечить психолого-педагогическую поддержку семьи и повышение компетентности родителей в вопросах образования, охраны и укрепления здоровья детей;</a:t>
            </a:r>
            <a:br>
              <a:rPr lang="ru-RU" sz="1800" spc="-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spc="-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обеспечить единство подходов к воспитанию и обучению детей в условиях ДОО и семьи;</a:t>
            </a:r>
            <a:br>
              <a:rPr lang="ru-RU" sz="1800" spc="-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spc="-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повысить воспитательный потенциал семьи.</a:t>
            </a:r>
            <a:br>
              <a:rPr lang="ru-RU" sz="1800" spc="-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i="1" u="sng" spc="-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Принципы</a:t>
            </a:r>
            <a:r>
              <a:rPr lang="ru-RU" sz="1800" spc="-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spc="-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spc="-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приоритет семьи в воспитании, обучении и развитии ребенка;</a:t>
            </a:r>
            <a:br>
              <a:rPr lang="ru-RU" sz="1800" spc="-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spc="-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открытость для родителей информации об особенностях пребывания ребенка в группе;</a:t>
            </a:r>
            <a:br>
              <a:rPr lang="ru-RU" sz="1800" spc="-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spc="-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взаимное доверие, уважение и доброжелательность во взаимоотношениях педагогов и родителей;</a:t>
            </a:r>
            <a:br>
              <a:rPr lang="ru-RU" sz="1800" spc="-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spc="-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индивидуально-дифференцированный подход к каждой семье;</a:t>
            </a:r>
            <a:br>
              <a:rPr lang="ru-RU" sz="1800" spc="-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spc="-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800" spc="-1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возрастосообразность</a:t>
            </a:r>
            <a:r>
              <a:rPr lang="ru-RU" sz="1800" spc="-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 учет особенностей характера отношений ребенка с родителями.</a:t>
            </a:r>
            <a:br>
              <a:rPr lang="ru-RU" sz="1800" spc="-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i="1" u="sng" spc="-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Направления</a:t>
            </a:r>
            <a:r>
              <a:rPr lang="ru-RU" sz="1800" spc="-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spc="-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spc="-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800" spc="-1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диагностико-аналитическое</a:t>
            </a:r>
            <a:r>
              <a:rPr lang="ru-RU" sz="1800" spc="-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ru-RU" sz="1800" spc="-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spc="-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просветительское;</a:t>
            </a:r>
            <a:br>
              <a:rPr lang="ru-RU" sz="1800" spc="-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spc="-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консультационное.</a:t>
            </a:r>
            <a:br>
              <a:rPr lang="ru-RU" sz="1800" spc="-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800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5602952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ru-RU" sz="2400" b="1" spc="-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spc="-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spc="-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Структура и содержание программы воспитания</a:t>
            </a:r>
            <a:br>
              <a:rPr lang="ru-RU" sz="2400" b="1" spc="-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spc="-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spc="-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spc="-1" dirty="0" smtClean="0">
                <a:solidFill>
                  <a:srgbClr val="62170D"/>
                </a:solidFill>
                <a:latin typeface="Times New Roman" pitchFamily="18" charset="0"/>
                <a:cs typeface="Times New Roman" pitchFamily="18" charset="0"/>
              </a:rPr>
              <a:t>Федеральная рабочая программа воспитания</a:t>
            </a:r>
            <a:r>
              <a:rPr lang="ru-RU" sz="2000" spc="-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000" spc="-1" dirty="0" smtClean="0">
                <a:solidFill>
                  <a:srgbClr val="62170D"/>
                </a:solidFill>
                <a:latin typeface="Times New Roman" pitchFamily="18" charset="0"/>
                <a:cs typeface="Times New Roman" pitchFamily="18" charset="0"/>
              </a:rPr>
              <a:t>входит в содержательный раздел ФОП ДО как один из структурных компонентов;</a:t>
            </a:r>
            <a:r>
              <a:rPr lang="ru-RU" sz="2000" spc="-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spc="-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spc="-1" dirty="0" smtClean="0">
                <a:solidFill>
                  <a:srgbClr val="62170D"/>
                </a:solidFill>
                <a:latin typeface="Times New Roman" pitchFamily="18" charset="0"/>
                <a:cs typeface="Times New Roman" pitchFamily="18" charset="0"/>
              </a:rPr>
              <a:t>структура Программы воспитания включает три раздела: целевой, содержательный и организационный (Пояснительная записка не является частью рабочей программы воспитания в ДОО );</a:t>
            </a:r>
            <a:r>
              <a:rPr lang="ru-RU" sz="2000" spc="-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spc="-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spc="-1" dirty="0" smtClean="0">
                <a:solidFill>
                  <a:srgbClr val="62170D"/>
                </a:solidFill>
                <a:latin typeface="Times New Roman" pitchFamily="18" charset="0"/>
                <a:cs typeface="Times New Roman" pitchFamily="18" charset="0"/>
              </a:rPr>
              <a:t>содержит задачи воспитания по семи направлениям: патриотическое, духовно-нравственное, социальное, познавательное, физическое и оздоровительное, трудовое, эстетическое;</a:t>
            </a:r>
            <a:r>
              <a:rPr lang="ru-RU" sz="2000" spc="-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spc="-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spc="-1" dirty="0" smtClean="0">
                <a:solidFill>
                  <a:srgbClr val="62170D"/>
                </a:solidFill>
                <a:latin typeface="Times New Roman" pitchFamily="18" charset="0"/>
                <a:cs typeface="Times New Roman" pitchFamily="18" charset="0"/>
              </a:rPr>
              <a:t>содержит задачи воспитания в образовательных областях;</a:t>
            </a:r>
            <a:r>
              <a:rPr lang="ru-RU" sz="2000" spc="-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spc="-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spc="-1" dirty="0" smtClean="0">
                <a:solidFill>
                  <a:srgbClr val="62170D"/>
                </a:solidFill>
                <a:latin typeface="Times New Roman" pitchFamily="18" charset="0"/>
                <a:cs typeface="Times New Roman" pitchFamily="18" charset="0"/>
              </a:rPr>
              <a:t>предусматривает целевые ориентиры воспитания детей раннего возраста - к трем годам и на этапе завершения освоения программы.</a:t>
            </a:r>
            <a:r>
              <a:rPr lang="ru-RU" sz="2400" spc="-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spc="-1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274320"/>
            <a:ext cx="7458032" cy="5818976"/>
          </a:xfrm>
        </p:spPr>
        <p:txBody>
          <a:bodyPr>
            <a:noAutofit/>
          </a:bodyPr>
          <a:lstStyle/>
          <a:p>
            <a:pPr marL="0" indent="0"/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Кадровые условия реализации Программы</a:t>
            </a: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Реализация Программы осуществляется </a:t>
            </a:r>
            <a:r>
              <a:rPr lang="ru-RU" sz="2000" i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педагогическими и учебно-вспомогательными работниками </a:t>
            </a: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течение всего времени пребывания воспитанников в детском саду. </a:t>
            </a:r>
            <a:b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Детский сад укомплектован квалифицированными кадрами, в т. ч. руководящими, педагогическими, учебно-вспомогательными, административно-хозяйственными работниками. </a:t>
            </a:r>
            <a:b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детском саду работают 40 педагог. Из них: </a:t>
            </a:r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старший воспитатель – 2 </a:t>
            </a:r>
            <a:b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воспитатели – 30</a:t>
            </a:r>
            <a:b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воспитатели по обучению татарскому языку –1</a:t>
            </a:r>
            <a:b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музыкальные руководители -2 </a:t>
            </a:r>
            <a:b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инструктор по физической культуре – 1 </a:t>
            </a:r>
            <a:b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учитель-логопед –3</a:t>
            </a:r>
            <a:b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педагог-психолог – 1 </a:t>
            </a:r>
            <a:b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b="1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6323032"/>
          </a:xfrm>
        </p:spPr>
        <p:txBody>
          <a:bodyPr>
            <a:normAutofit/>
          </a:bodyPr>
          <a:lstStyle/>
          <a:p>
            <a:pPr marL="0" indent="0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Материально-техническое обеспечение образовательного процесса</a:t>
            </a:r>
            <a:r>
              <a:rPr lang="ru-RU" sz="2400" dirty="0" smtClean="0">
                <a:solidFill>
                  <a:srgbClr val="2805F7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2805F7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детском саду созданы все условия для всестороннего развития и воспитания детей. В МАДОУ  имеются физкультурный и музыкальный залы, пищеблок, прачечная, медицинский кабинет, методический,  кабинет татарского языка, кабинет ПДД (авто класс), кабинет психолога, ИЗО студия, логопедические кабинеты, компьютерный класс.                   Все помещения детского сада  оборудованы  в соответствии  с требованиями ФОП ДО. </a:t>
            </a:r>
            <a:r>
              <a:rPr lang="ru-RU" sz="240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Оборудование пищеблока </a:t>
            </a: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 прачечной соответствуют санитарным и техническим нормам.</a:t>
            </a:r>
            <a:br>
              <a:rPr lang="ru-RU" sz="24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930226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187624" y="188640"/>
            <a:ext cx="7776864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МАДОУ «Детский сад № 414 комбинированного вида» обеспечивает получение дошкольного образования, присмотр и уход за воспитанниками в возрасте от 1,5 лет до прекращения образовательных отношений.</a:t>
            </a:r>
            <a:b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МАДОУ функционирует 20 групп для детей ясельного и дошкольного возраста.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1475656" y="2636912"/>
          <a:ext cx="7416824" cy="36724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26214"/>
                <a:gridCol w="1242138"/>
                <a:gridCol w="2592288"/>
                <a:gridCol w="1656184"/>
              </a:tblGrid>
              <a:tr h="635551">
                <a:tc>
                  <a:txBody>
                    <a:bodyPr/>
                    <a:lstStyle/>
                    <a:p>
                      <a:pPr marL="2286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Группы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marL="2286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</a:t>
                      </a:r>
                      <a:r>
                        <a:rPr lang="ru-RU" sz="12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г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рупп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marL="2286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Направления деятельности </a:t>
                      </a:r>
                    </a:p>
                    <a:p>
                      <a:pPr marL="2286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marL="2286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Возраст детей</a:t>
                      </a:r>
                    </a:p>
                    <a:p>
                      <a:pPr marL="2286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9525" marB="0" anchor="ctr"/>
                </a:tc>
              </a:tr>
              <a:tr h="10926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Группы </a:t>
                      </a:r>
                      <a:r>
                        <a:rPr lang="ru-RU" sz="1200"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общеразвивающей</a:t>
                      </a:r>
                      <a:r>
                        <a:rPr lang="ru-RU" sz="12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направленности</a:t>
                      </a:r>
                      <a:endParaRPr lang="ru-RU" sz="1200" b="1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  <a:endParaRPr lang="ru-RU" sz="12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Осуществляется реализация образовательной программы дошкольного образования.</a:t>
                      </a:r>
                      <a:endParaRPr lang="ru-RU" sz="1200" b="1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marL="2286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1,5– </a:t>
                      </a:r>
                      <a:r>
                        <a:rPr lang="ru-RU" sz="12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 лет</a:t>
                      </a:r>
                      <a:endParaRPr lang="ru-RU" sz="1200" b="1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9525" marB="0"/>
                </a:tc>
              </a:tr>
              <a:tr h="19442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Комбинированные</a:t>
                      </a:r>
                      <a:r>
                        <a:rPr lang="ru-RU" sz="1200" b="1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г</a:t>
                      </a:r>
                      <a:r>
                        <a:rPr lang="ru-RU" sz="12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руппы для </a:t>
                      </a:r>
                      <a:r>
                        <a:rPr lang="ru-RU" sz="12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детей с ТНР </a:t>
                      </a:r>
                      <a:endParaRPr lang="ru-RU" sz="1200" b="1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2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Осуществляется реализация адаптированной образовательной программы дошкольного образования с учетом особенностей речевого развития, индивидуальных возможностей </a:t>
                      </a:r>
                      <a:r>
                        <a:rPr lang="ru-RU" sz="12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воспитанников..</a:t>
                      </a:r>
                      <a:endParaRPr lang="ru-RU" sz="1200" b="1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marL="2286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highlight>
                            <a:srgbClr val="FFFF00"/>
                          </a:highlight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2286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5-7 </a:t>
                      </a:r>
                      <a:r>
                        <a:rPr lang="ru-RU" sz="12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лет</a:t>
                      </a:r>
                    </a:p>
                    <a:p>
                      <a:pPr marL="2286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marL="2286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8580" marR="68580" marT="9525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87624" y="1052736"/>
            <a:ext cx="7651576" cy="3960440"/>
          </a:xfrm>
        </p:spPr>
        <p:txBody>
          <a:bodyPr>
            <a:normAutofit/>
          </a:bodyPr>
          <a:lstStyle/>
          <a:p>
            <a:pPr marL="0" algn="just"/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Образовательная 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программа дошкольного образования МАДОУ «Детский сад № 414» ориентирована на детей  от 1,5  до 7 лет.</a:t>
            </a:r>
          </a:p>
          <a:p>
            <a:pPr algn="just"/>
            <a:endParaRPr lang="ru-RU" sz="2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algn="just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Объём обязательной части основной образовательной программы составляет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60%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 её общего объёма. Объём части основной образовательной программы, формируемой участниками образовательных отношений составляет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40%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 её общего объёма.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1115616" y="274320"/>
            <a:ext cx="7818072" cy="6179016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1800" b="1" dirty="0" smtClean="0">
                <a:solidFill>
                  <a:srgbClr val="C00000"/>
                </a:solidFill>
              </a:rPr>
              <a:t/>
            </a:r>
            <a:br>
              <a:rPr lang="ru-RU" sz="1800" b="1" dirty="0" smtClean="0">
                <a:solidFill>
                  <a:srgbClr val="C00000"/>
                </a:solidFill>
              </a:rPr>
            </a:br>
            <a:r>
              <a:rPr lang="ru-RU" sz="1800" b="1" dirty="0" smtClean="0">
                <a:solidFill>
                  <a:srgbClr val="C00000"/>
                </a:solidFill>
              </a:rPr>
              <a:t/>
            </a:r>
            <a:br>
              <a:rPr lang="ru-RU" sz="1800" b="1" dirty="0" smtClean="0">
                <a:solidFill>
                  <a:srgbClr val="C00000"/>
                </a:solidFill>
              </a:rPr>
            </a:br>
            <a:r>
              <a:rPr lang="ru-RU" sz="1800" b="1" dirty="0" smtClean="0">
                <a:solidFill>
                  <a:srgbClr val="C00000"/>
                </a:solidFill>
              </a:rPr>
              <a:t/>
            </a:r>
            <a:br>
              <a:rPr lang="ru-RU" sz="1800" b="1" dirty="0" smtClean="0">
                <a:solidFill>
                  <a:srgbClr val="C00000"/>
                </a:solidFill>
              </a:rPr>
            </a:br>
            <a:r>
              <a:rPr lang="ru-RU" sz="1800" b="1" dirty="0" smtClean="0">
                <a:solidFill>
                  <a:srgbClr val="C00000"/>
                </a:solidFill>
              </a:rPr>
              <a:t/>
            </a:r>
            <a:br>
              <a:rPr lang="ru-RU" sz="1800" b="1" dirty="0" smtClean="0">
                <a:solidFill>
                  <a:srgbClr val="C00000"/>
                </a:solidFill>
              </a:rPr>
            </a:br>
            <a:r>
              <a:rPr lang="ru-RU" sz="18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ОП МАДОУ реализует  основополагающие функции дошкольного уровня образования:</a:t>
            </a:r>
            <a:r>
              <a:rPr lang="ru-RU" sz="18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обучение и воспитание ребёнка дошкольного возраста как гражданина Российской Федерации, формирование основ его гражданской и культурной идентичности на соответствующем его возрасту содержании доступными средствами; </a:t>
            </a:r>
            <a:br>
              <a:rPr lang="ru-RU" sz="18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создание единого ядра содержания дошкольного образования (далее - ДО), ориентированного на приобщение детей к традиционным духовно-нравственным и </a:t>
            </a:r>
            <a:r>
              <a:rPr lang="ru-RU" sz="1800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социокультурным</a:t>
            </a:r>
            <a:r>
              <a:rPr lang="ru-RU" sz="18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ценностям российского народа, воспитание подрастающего поколения как знающего и уважающего историю и культуру своей семьи, большой и малой Родины;</a:t>
            </a:r>
            <a:br>
              <a:rPr lang="ru-RU" sz="18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создание единого федерального образовательного пространства воспитания и обучения детей от рождения до поступления в общеобразовательную организацию, обеспечивающего ребёнку и его родителям (законным представителям) равные, качественные условия ДО, вне зависимости от места проживания.</a:t>
            </a:r>
            <a:r>
              <a:rPr lang="ru-RU" sz="1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1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  </a:t>
            </a: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ОП МАДОУ содержит единые для Российской Федерации базовые объем и содержание ДО, осваиваемые обучающимися в детском саду,   и планируемые  результаты освоения образовательной программы. </a:t>
            </a:r>
            <a:r>
              <a:rPr lang="ru-RU" sz="1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> </a:t>
            </a:r>
            <a:br>
              <a:rPr lang="ru-RU" sz="1200" dirty="0" smtClean="0"/>
            </a:br>
            <a:r>
              <a:rPr lang="ru-RU" sz="1200" dirty="0" smtClean="0"/>
              <a:t> </a:t>
            </a:r>
            <a:br>
              <a:rPr lang="ru-RU" sz="1200" dirty="0" smtClean="0"/>
            </a:br>
            <a:r>
              <a:rPr lang="ru-RU" sz="1200" dirty="0" smtClean="0"/>
              <a:t> </a:t>
            </a:r>
            <a:br>
              <a:rPr lang="ru-RU" sz="1200" dirty="0" smtClean="0"/>
            </a:br>
            <a:r>
              <a:rPr lang="ru-RU" sz="1200" dirty="0" smtClean="0"/>
              <a:t> </a:t>
            </a:r>
            <a:br>
              <a:rPr lang="ru-RU" sz="1200" dirty="0" smtClean="0"/>
            </a:br>
            <a:r>
              <a:rPr lang="ru-RU" sz="1200" dirty="0" smtClean="0"/>
              <a:t> </a:t>
            </a:r>
            <a:br>
              <a:rPr lang="ru-RU" sz="1200" dirty="0" smtClean="0"/>
            </a:br>
            <a:endParaRPr lang="ru-RU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6237454"/>
          </a:xfrm>
        </p:spPr>
        <p:txBody>
          <a:bodyPr>
            <a:normAutofit fontScale="90000"/>
          </a:bodyPr>
          <a:lstStyle/>
          <a:p>
            <a:pPr lvl="0" indent="469900" fontAlgn="base">
              <a:spcAft>
                <a:spcPct val="0"/>
              </a:spcAft>
              <a:tabLst>
                <a:tab pos="668338" algn="l"/>
              </a:tabLst>
            </a:pP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/>
            </a:r>
            <a:b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</a:b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/>
            </a:r>
            <a:b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</a:b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/>
            </a:r>
            <a:b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</a:b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/>
            </a:r>
            <a:b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</a:b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/>
            </a:r>
            <a:b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C00000"/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В  ОП МАДОУ содержатся целевой, содержательный и организационный разделы.</a:t>
            </a: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/>
            </a:r>
            <a:b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</a:b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/>
            </a:r>
            <a:b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</a:b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  </a:t>
            </a:r>
            <a:r>
              <a:rPr lang="ru-RU" sz="1600" b="1" i="1" dirty="0" smtClean="0"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   </a:t>
            </a:r>
            <a:r>
              <a:rPr lang="ru-RU" sz="1600" b="1" i="1" u="sng" dirty="0" smtClean="0"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В целевом разделе  программы представлены:</a:t>
            </a:r>
            <a:r>
              <a:rPr lang="ru-RU" sz="1600" b="1" i="1" dirty="0" smtClean="0"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цели, задачи, принципы её формирования; планируемые результаты освоения  программы в младенческом, раннем, дошкольном возрастах, а также на этапе завершения освоения ОП МАДОУ; подходы к педагогической диагностике достижения планируемых результатов.</a:t>
            </a: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      Содержательный раздел ОП включает задачи и содержание образовательной деятельности по каждой из образовательных областей для всех возрастных групп обучающихся (социально-коммуникативное, познавательное, речевое, художественно-</a:t>
            </a: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эстетическое, физическое развитие). В нем представлены описания вариативных форм, способов, методов и средств реализации ОП; особенностей образовательной деятельности разных видов и культурных практик и способов поддержки детской инициативы; взаимодействия педагогического коллектива с семьями обучающихся; направления и задачи коррекционно-развивающей работы </a:t>
            </a: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(далее - КРР) с детьми дошкольного возраста с особыми образовательными потребностями (далее - ООП) различных целевых групп, в том числе детей с ограниченными возможностями здоровья (далее - ОВЗ) и детей-инвалидов.</a:t>
            </a: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В содержательный раздел  программы входит  рабочая программа воспитания МАДОУ, которая раскрывает задачи и направления воспитательной работы, предусматривает приобщение детей к российским традиционным духовным ценностям, включая культурные ценности своего региона –Республики Татарстан, правилам и нормам поведения в российском обществе.</a:t>
            </a:r>
            <a:r>
              <a:rPr lang="ru-RU" sz="1600" dirty="0" smtClean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lang="ru-RU" sz="1600" dirty="0" smtClean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lang="ru-RU" sz="1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87624" y="404664"/>
            <a:ext cx="7746064" cy="5843736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Организационный раздел  программы включает: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           - 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описание психолого-педагогических и кадровых условий реализации  программы; </a:t>
            </a:r>
          </a:p>
          <a:p>
            <a:pPr>
              <a:buNone/>
            </a:pP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описание организации развивающей предметно-пространственной среды (РППС) в МАДОУ; </a:t>
            </a:r>
          </a:p>
          <a:p>
            <a:pPr>
              <a:buNone/>
            </a:pP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материально-техническое обеспечение Программы, обеспеченность методическими материалами и средствами обучения и воспитания;</a:t>
            </a:r>
          </a:p>
          <a:p>
            <a:pPr>
              <a:buNone/>
            </a:pP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примерные перечни художественной литературы, музыкальных произведений, произведений изобразительного искусства для использования в образовательной работе в разных возрастных группах, а также примерный перечень рекомендованных для семейного просмотра анимационных произведений.</a:t>
            </a:r>
          </a:p>
          <a:p>
            <a:pPr>
              <a:buNone/>
            </a:pPr>
            <a:endParaRPr lang="ru-RU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В разделе также представлены  режим и распорядок дня в дошкольных группах,  календарный план воспитательной работы.</a:t>
            </a:r>
            <a:endParaRPr lang="ru-RU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836712"/>
            <a:ext cx="7498080" cy="5411688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 smtClean="0"/>
              <a:t> </a:t>
            </a:r>
            <a:r>
              <a:rPr lang="ru-RU" b="1" i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Обязательная часть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соответствует  Федеральной программе . </a:t>
            </a:r>
          </a:p>
          <a:p>
            <a:pPr>
              <a:buNone/>
            </a:pPr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2-ая часть программы  (вариативная часть) </a:t>
            </a:r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отражает образовательные потребности родителей для своих детей, особенности этнокультурной региональной составляющей, ознакомление с культурой татарского народа и народов, проживающих в РТ, изучение татарского языка </a:t>
            </a:r>
            <a:r>
              <a:rPr lang="ru-RU" u="sng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 учетом пожеланий родителей.          </a:t>
            </a:r>
          </a:p>
          <a:p>
            <a:pPr>
              <a:buNone/>
            </a:pPr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Содержание и планируемые результаты разрабатываемых в МАДОУ программ соответствуют содержанию и планируемым результатам Федеральной образовательной программы.</a:t>
            </a:r>
          </a:p>
          <a:p>
            <a:pPr>
              <a:buNone/>
            </a:pPr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ОП МАДОУ  включает в себя учебно-методическую документацию, в состав которой входят рабочая программа воспитания ,  режим и распорядок дня дошкольных групп,  календарный план воспитательной работы и иные компоненты.</a:t>
            </a:r>
          </a:p>
          <a:p>
            <a:pPr>
              <a:buNone/>
            </a:pPr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endParaRPr lang="ru-RU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63408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i="1" dirty="0" smtClean="0">
                <a:solidFill>
                  <a:srgbClr val="002060"/>
                </a:solidFill>
              </a:rPr>
              <a:t/>
            </a:r>
            <a:br>
              <a:rPr lang="ru-RU" sz="3600" b="1" i="1" dirty="0" smtClean="0">
                <a:solidFill>
                  <a:srgbClr val="002060"/>
                </a:solidFill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 </a:t>
            </a:r>
          </a:p>
          <a:p>
            <a:pPr>
              <a:buNone/>
            </a:pPr>
            <a:r>
              <a:rPr lang="ru-RU" dirty="0" smtClean="0"/>
              <a:t>                      </a:t>
            </a:r>
          </a:p>
          <a:p>
            <a:pPr>
              <a:buNone/>
            </a:pPr>
            <a:r>
              <a:rPr lang="ru-RU" dirty="0" smtClean="0"/>
              <a:t>    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                           </a:t>
            </a:r>
          </a:p>
          <a:p>
            <a:pPr>
              <a:buNone/>
            </a:pPr>
            <a:r>
              <a:rPr lang="ru-RU" dirty="0" smtClean="0"/>
              <a:t>     </a:t>
            </a:r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043608" y="620688"/>
            <a:ext cx="7848872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Часть Программы, формируемая участниками образовательных отношений,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разработана с учетом Региональной программы дошкольного образования «</a:t>
            </a:r>
            <a:r>
              <a:rPr lang="ru-RU" sz="2000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Сөенеч</a:t>
            </a: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 – «Радость познания» под ред. </a:t>
            </a:r>
            <a:r>
              <a:rPr lang="ru-RU" sz="2000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Шаеховой</a:t>
            </a: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Р.К., 2016г.,  программы «Обучение плаванию в детском саду»  Т.И. Осокиной.  </a:t>
            </a:r>
          </a:p>
          <a:p>
            <a:pPr algn="just"/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Вариативная часть  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направлена:  </a:t>
            </a:r>
          </a:p>
          <a:p>
            <a:pPr algn="just"/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на проектирование социальных ситуаций развития ребенка с использованием средств национальной культуры, обеспечивающих успешную социализацию, мотивацию и поддержку индивидуальности детей через общение на языке татарского народа, в том числе с представителями других национальностей, народную игру, познание родного края и другие формы активности. Реализуется на двух государственных языках РТ. С целью эффективного обучения родному (татарскому) языку используются УМК «</a:t>
            </a:r>
            <a:r>
              <a:rPr lang="ru-RU" sz="2000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Туган</a:t>
            </a: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телдә сөйләшәбез</a:t>
            </a: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 (</a:t>
            </a:r>
            <a:r>
              <a:rPr lang="ru-RU" sz="2000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Хазратова</a:t>
            </a: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Ф.В.), для обучения русскоязычных детей татарскому языку - УМК «Говорим по-татарски» (автор </a:t>
            </a:r>
            <a:r>
              <a:rPr lang="ru-RU" sz="2000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Зарипова</a:t>
            </a: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З.М.).;</a:t>
            </a:r>
            <a:endParaRPr lang="ru-RU" sz="2000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70609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259632" y="332656"/>
            <a:ext cx="7674056" cy="5915744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>
              <a:buNone/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Цель Программы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  разностороннее развитие ребёнка в период дошкольного детства с учётом возрастных и индивидуальных особенностей на основе духовно-нравственных ценностей российского народа, исторических и национально-культурных традиций России и малой родины, Республики Татарстан.</a:t>
            </a:r>
          </a:p>
          <a:p>
            <a:pPr>
              <a:buNone/>
            </a:pPr>
            <a:endParaRPr lang="ru-RU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 традиционным российским духовно-нравственным ценностям относятся:  жизнь, достоинство, права и свободы человека, патриотизм, гражданственность, служение Отечеству и ответственность за его судьбу, высокие нравственные идеалы, крепкая семья, созидательный труд, приоритет духовного над материальным, гуманизм, милосердие, справедливость, коллективизм, взаимопомощь и взаимоуважение, историческая память и преемственность поколений, единство народов России.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1246</TotalTime>
  <Words>593</Words>
  <Application>Microsoft Office PowerPoint</Application>
  <PresentationFormat>Экран (4:3)</PresentationFormat>
  <Paragraphs>64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Солнцестояние</vt:lpstr>
      <vt:lpstr>             Образовательная программа дошкольного образования муниципального автономного дошкольного образовательного учреждения  «Детский сад №414 комбинированного вида»  Ново-Савиновского района г.Казани  </vt:lpstr>
      <vt:lpstr>    </vt:lpstr>
      <vt:lpstr>Слайд 3</vt:lpstr>
      <vt:lpstr>    ОП МАДОУ реализует  основополагающие функции дошкольного уровня образования: - обучение и воспитание ребёнка дошкольного возраста как гражданина Российской Федерации, формирование основ его гражданской и культурной идентичности на соответствующем его возрасту содержании доступными средствами;  - создание единого ядра содержания дошкольного образования (далее - ДО), ориентированного на приобщение детей к традиционным духовно-нравственным и социокультурным ценностям российского народа, воспитание подрастающего поколения как знающего и уважающего историю и культуру своей семьи, большой и малой Родины; - создание единого федерального образовательного пространства воспитания и обучения детей от рождения до поступления в общеобразовательную организацию, обеспечивающего ребёнку и его родителям (законным представителям) равные, качественные условия ДО, вне зависимости от места проживания.     ОП МАДОУ содержит единые для Российской Федерации базовые объем и содержание ДО, осваиваемые обучающимися в детском саду,   и планируемые  результаты освоения образовательной программы.              </vt:lpstr>
      <vt:lpstr>     В  ОП МАДОУ содержатся целевой, содержательный и организационный разделы.          В целевом разделе  программы представлены: цели, задачи, принципы её формирования; планируемые результаты освоения  программы в младенческом, раннем, дошкольном возрастах, а также на этапе завершения освоения ОП МАДОУ; подходы к педагогической диагностике достижения планируемых результатов.        Содержательный раздел ОП включает задачи и содержание образовательной деятельности по каждой из образовательных областей для всех возрастных групп обучающихся (социально-коммуникативное, познавательное, речевое, художественно- эстетическое, физическое развитие). В нем представлены описания вариативных форм, способов, методов и средств реализации ОП; особенностей образовательной деятельности разных видов и культурных практик и способов поддержки детской инициативы; взаимодействия педагогического коллектива с семьями обучающихся; направления и задачи коррекционно-развивающей работы  (далее - КРР) с детьми дошкольного возраста с особыми образовательными потребностями (далее - ООП) различных целевых групп, в том числе детей с ограниченными возможностями здоровья (далее - ОВЗ) и детей-инвалидов. В содержательный раздел  программы входит  рабочая программа воспитания МАДОУ, которая раскрывает задачи и направления воспитательной работы, предусматривает приобщение детей к российским традиционным духовным ценностям, включая культурные ценности своего региона –Республики Татарстан, правилам и нормам поведения в российском обществе. </vt:lpstr>
      <vt:lpstr>Слайд 6</vt:lpstr>
      <vt:lpstr>Слайд 7</vt:lpstr>
      <vt:lpstr>  </vt:lpstr>
      <vt:lpstr>  </vt:lpstr>
      <vt:lpstr>  Цель  программы достигается через решение следующих задач: - обеспечение единых для Российской Федерации содержания ДО и планируемых результатов освоения образовательной программы ДО; - приобщение детей (в соответствии с возрастными особенностями) к базовым ценностям российского народа - жизнь, достоинство, права и свободы человека, патриотизм, гражданственность, высокие нравственные идеалы, крепкая семья, созидательный труд, приоритет духовного над материальным, гуманизм, милосердие, справедливость, коллективизм, взаимопомощь и взаимоуважение, историческая память и преемственность поколений, единство народов России;  - создание условий для формирования ценностного отношения к окружающему миру, становления опыта действий и поступков на основе осмысления ценностей; - построение (структурирование) содержания образовательной деятельности на основе учёта возрастных и индивидуальных особенностей развития; - создание условий для равного доступа к образованию для всех детей дошкольного возраста с учётом разнообразия образовательных потребностей и индивидуальных возможностей; охрана и укрепление физического и психического здоровья детей, в том числе их эмоционального благополучия; - обеспечение развития физических, личностных, нравственных качеств и основ патриотизма, интеллектуальных и художественно-творческих способностей ребёнка, его инициативности, самостоятельности и ответственности; - обеспечение психолого-педагогической поддержки семьи и повышение компетентности родителей (законных представителей) в вопросах воспитания, обучения и развития, охраны и укрепления здоровья детей, обеспечения их безопасности; - достижение детьми на этапе завершения ДО уровня развития, необходимого и достаточного для успешного освоения ими образовательных программ начального общего образования;  -  создание условий для совершенствования родного татарского языка, обучение детей татарскому языку как второму государственному языку русскоязычных детей  в соответствии с пожеланиями родителей, ознакомление детей с культурными традициями татарского и других народов, проживающих в Республике Татарстан. </vt:lpstr>
      <vt:lpstr>  Программа определяет содержательные линии образовательной деятельности по основным направлениям развития детей раннего и дошкольного возраста  Социально-коммуникативное развитие; Познавательное развитие; Речевое развитие; Художественно-эстетическое развитие; Физическое развитие.        В каждой образовательной области определены задачи и содержание образовательной деятельности по возрастам (от 2-х месяцев до 7 лет); задачи воспитания, направленные на приобщение детей к ценностям российского народа. При реализации задач и содержания ООП программы МАДОУ обеспечивается интеграция воспитания и обучения в едином образовательном процессе. </vt:lpstr>
      <vt:lpstr>Особенности образовательной деятельности разных видов и культурных практик  Образовательная деятельность в ДОО включает:  - образовательную деятельность, осуществляемую в процессе организации различных видов детской деятельности; - образовательную деятельность в ходе режимных процессов; самостоятельную деятельность детей; - взаимодействие с семьями детей по реализации ОП ДО.   Игра занимает центральное место в жизни ребенка, преобладает в самостоятельной деятельности; выполняет различные функции: обучающую, познавательную, развивающую, воспитательную, коммуникативную, эмоциогенную, развлекательную, диагностическую, психотерапевтическую и др. - выступает как форма организации жизни и деятельности детей, средство разностороннего развития их личности; метод или прием обучения; средство саморазвития, самовоспитания, самообучения, саморегуляции.</vt:lpstr>
      <vt:lpstr>    Занятие - это занимательное и интересное для детей дело, которое развивает их; форма организации обучения, наряду с экскурсиями, дидактическими играми, играми-путешествиями и др. Может быть в виде образовательных ситуаций, тематических событий, проектной деятельности, проблемно-обучающих ситуаций, интегрирующих содержание ОО; деятельность, которую организует педагог и в ходе которой дети осваивают одну или несколько образовательных областей в интеграции.  Культурные практики проходят во второй половине дня; ориентированы на проявление детьми самостоятельности и творчества, активности и инициативности в разных видах деятельности; предусматривают разные варианты: игровую, продуктивную, познавательно-исследовательскую практики, чтение художественной  литературы; могут быть разной тематики, которую определяет педагог на основе интереса детей к окружающему, значимых событий, художественной литературы.  </vt:lpstr>
      <vt:lpstr>Особенности взаимодействия педагогического коллектива с семьями обучающихся Цели - обеспечить психолого-педагогическую поддержку семьи и повышение компетентности родителей в вопросах образования, охраны и укрепления здоровья детей; - обеспечить единство подходов к воспитанию и обучению детей в условиях ДОО и семьи; - повысить воспитательный потенциал семьи. Принципы - приоритет семьи в воспитании, обучении и развитии ребенка; - открытость для родителей информации об особенностях пребывания ребенка в группе; - взаимное доверие, уважение и доброжелательность во взаимоотношениях педагогов и родителей; - индивидуально-дифференцированный подход к каждой семье; - возрастосообразность: учет особенностей характера отношений ребенка с родителями. Направления - диагностико-аналитическое; - просветительское; - консультационное. </vt:lpstr>
      <vt:lpstr> Структура и содержание программы воспитания  Федеральная рабочая программа воспитания   входит в содержательный раздел ФОП ДО как один из структурных компонентов; структура Программы воспитания включает три раздела: целевой, содержательный и организационный (Пояснительная записка не является частью рабочей программы воспитания в ДОО ); содержит задачи воспитания по семи направлениям: патриотическое, духовно-нравственное, социальное, познавательное, физическое и оздоровительное, трудовое, эстетическое; содержит задачи воспитания в образовательных областях; предусматривает целевые ориентиры воспитания детей раннего возраста - к трем годам и на этапе завершения освоения программы. </vt:lpstr>
      <vt:lpstr>Кадровые условия реализации Программы Реализация Программы осуществляется педагогическими и учебно-вспомогательными работниками в течение всего времени пребывания воспитанников в детском саду.  Детский сад укомплектован квалифицированными кадрами, в т. ч. руководящими, педагогическими, учебно-вспомогательными, административно-хозяйственными работниками.  В детском саду работают 40 педагог. Из них:  старший воспитатель – 2  воспитатели – 30 воспитатели по обучению татарскому языку –1 музыкальные руководители -2  инструктор по физической культуре – 1  учитель-логопед –3 педагог-психолог – 1  </vt:lpstr>
      <vt:lpstr>Материально-техническое обеспечение образовательного процесса     В детском саду созданы все условия для всестороннего развития и воспитания детей. В МАДОУ  имеются физкультурный и музыкальный залы, пищеблок, прачечная, медицинский кабинет, методический,  кабинет татарского языка, кабинет ПДД (авто класс), кабинет психолога, ИЗО студия, логопедические кабинеты, компьютерный класс.                   Все помещения детского сада  оборудованы  в соответствии  с требованиями ФОП ДО. Оборудование пищеблока и прачечной соответствуют санитарным и техническим нормам.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   Муниципальное автономное  дошкольное образовательное учреждение                          «Детский сад № 414 комбинированного вида»                    Ново-Савиновского района г. Казани </dc:title>
  <dc:creator>BUHGALTER</dc:creator>
  <cp:lastModifiedBy>Ant</cp:lastModifiedBy>
  <cp:revision>110</cp:revision>
  <dcterms:created xsi:type="dcterms:W3CDTF">2017-01-31T06:21:22Z</dcterms:created>
  <dcterms:modified xsi:type="dcterms:W3CDTF">2023-09-28T11:57:41Z</dcterms:modified>
</cp:coreProperties>
</file>